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Outfit Extra Bold"/>
      <p:regular r:id="rId17"/>
    </p:embeddedFont>
    <p:embeddedFont>
      <p:font typeface="Arimo"/>
      <p:regular r:id="rId18"/>
    </p:embeddedFont>
    <p:embeddedFont>
      <p:font typeface="Arimo"/>
      <p:regular r:id="rId19"/>
    </p:embeddedFont>
    <p:embeddedFont>
      <p:font typeface="Arimo"/>
      <p:regular r:id="rId20"/>
    </p:embeddedFont>
    <p:embeddedFont>
      <p:font typeface="Arimo"/>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slideLayout" Target="../slideLayouts/slideLayout6.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WordPress Themes: Building Your Website's Foundation</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Welcome to the world of WordPress themes! This presentation will guide you through the basics. Learn how themes shape your website's look and feel. Discover customization options and find the perfect theme for your needs.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43082"/>
            <a:ext cx="6822996"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Thank You and Next Steps</a:t>
            </a:r>
            <a:endParaRPr lang="en-US" sz="4450" dirty="0"/>
          </a:p>
        </p:txBody>
      </p:sp>
      <p:sp>
        <p:nvSpPr>
          <p:cNvPr id="4" name="Text 1"/>
          <p:cNvSpPr/>
          <p:nvPr/>
        </p:nvSpPr>
        <p:spPr>
          <a:xfrm>
            <a:off x="6280190" y="1892022"/>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Thank you for learning about WordPress themes! Now it's time to put your knowledge into practice.</a:t>
            </a:r>
            <a:endParaRPr lang="en-US" sz="1750" dirty="0"/>
          </a:p>
        </p:txBody>
      </p:sp>
      <p:sp>
        <p:nvSpPr>
          <p:cNvPr id="5" name="Text 2"/>
          <p:cNvSpPr/>
          <p:nvPr/>
        </p:nvSpPr>
        <p:spPr>
          <a:xfrm>
            <a:off x="6280190" y="2872978"/>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Experiment with different themes and customize them. Explore the WordPress community and create your unique website.</a:t>
            </a:r>
            <a:endParaRPr lang="en-US" sz="1750" dirty="0"/>
          </a:p>
        </p:txBody>
      </p:sp>
      <p:sp>
        <p:nvSpPr>
          <p:cNvPr id="6" name="Shape 3"/>
          <p:cNvSpPr/>
          <p:nvPr/>
        </p:nvSpPr>
        <p:spPr>
          <a:xfrm>
            <a:off x="6280190" y="4109085"/>
            <a:ext cx="510302" cy="510302"/>
          </a:xfrm>
          <a:prstGeom prst="roundRect">
            <a:avLst>
              <a:gd name="adj" fmla="val 18669"/>
            </a:avLst>
          </a:prstGeom>
          <a:solidFill>
            <a:srgbClr val="E9E6FA"/>
          </a:solidFill>
          <a:ln w="7620">
            <a:solidFill>
              <a:srgbClr val="BDB8DF"/>
            </a:solidFill>
            <a:prstDash val="solid"/>
          </a:ln>
        </p:spPr>
      </p:sp>
      <p:sp>
        <p:nvSpPr>
          <p:cNvPr id="7" name="Text 4"/>
          <p:cNvSpPr/>
          <p:nvPr/>
        </p:nvSpPr>
        <p:spPr>
          <a:xfrm>
            <a:off x="6468904" y="4194096"/>
            <a:ext cx="132755"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8" name="Text 5"/>
          <p:cNvSpPr/>
          <p:nvPr/>
        </p:nvSpPr>
        <p:spPr>
          <a:xfrm>
            <a:off x="7017306" y="410908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Explore Further</a:t>
            </a:r>
            <a:endParaRPr lang="en-US" sz="2200" dirty="0"/>
          </a:p>
        </p:txBody>
      </p:sp>
      <p:sp>
        <p:nvSpPr>
          <p:cNvPr id="9" name="Text 6"/>
          <p:cNvSpPr/>
          <p:nvPr/>
        </p:nvSpPr>
        <p:spPr>
          <a:xfrm>
            <a:off x="7017306" y="4599503"/>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Delve deeper into advanced theme customization options.</a:t>
            </a:r>
            <a:endParaRPr lang="en-US" sz="1750" dirty="0"/>
          </a:p>
        </p:txBody>
      </p:sp>
      <p:sp>
        <p:nvSpPr>
          <p:cNvPr id="10" name="Shape 7"/>
          <p:cNvSpPr/>
          <p:nvPr/>
        </p:nvSpPr>
        <p:spPr>
          <a:xfrm>
            <a:off x="10171867" y="4109085"/>
            <a:ext cx="510302" cy="510302"/>
          </a:xfrm>
          <a:prstGeom prst="roundRect">
            <a:avLst>
              <a:gd name="adj" fmla="val 18669"/>
            </a:avLst>
          </a:prstGeom>
          <a:solidFill>
            <a:srgbClr val="E9E6FA"/>
          </a:solidFill>
          <a:ln w="7620">
            <a:solidFill>
              <a:srgbClr val="BDB8DF"/>
            </a:solidFill>
            <a:prstDash val="solid"/>
          </a:ln>
        </p:spPr>
      </p:sp>
      <p:sp>
        <p:nvSpPr>
          <p:cNvPr id="11" name="Text 8"/>
          <p:cNvSpPr/>
          <p:nvPr/>
        </p:nvSpPr>
        <p:spPr>
          <a:xfrm>
            <a:off x="10329029" y="4194096"/>
            <a:ext cx="195977"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2" name="Text 9"/>
          <p:cNvSpPr/>
          <p:nvPr/>
        </p:nvSpPr>
        <p:spPr>
          <a:xfrm>
            <a:off x="10908983" y="410908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Build and Launch</a:t>
            </a:r>
            <a:endParaRPr lang="en-US" sz="2200" dirty="0"/>
          </a:p>
        </p:txBody>
      </p:sp>
      <p:sp>
        <p:nvSpPr>
          <p:cNvPr id="13" name="Text 10"/>
          <p:cNvSpPr/>
          <p:nvPr/>
        </p:nvSpPr>
        <p:spPr>
          <a:xfrm>
            <a:off x="10908983" y="4599503"/>
            <a:ext cx="2927747"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Create your website with a theme that matches your vision.</a:t>
            </a:r>
            <a:endParaRPr lang="en-US" sz="1750" dirty="0"/>
          </a:p>
        </p:txBody>
      </p:sp>
      <p:sp>
        <p:nvSpPr>
          <p:cNvPr id="14" name="Shape 11"/>
          <p:cNvSpPr/>
          <p:nvPr/>
        </p:nvSpPr>
        <p:spPr>
          <a:xfrm>
            <a:off x="6280190" y="6170176"/>
            <a:ext cx="510302" cy="510302"/>
          </a:xfrm>
          <a:prstGeom prst="roundRect">
            <a:avLst>
              <a:gd name="adj" fmla="val 18669"/>
            </a:avLst>
          </a:prstGeom>
          <a:solidFill>
            <a:srgbClr val="E9E6FA"/>
          </a:solidFill>
          <a:ln w="7620">
            <a:solidFill>
              <a:srgbClr val="BDB8DF"/>
            </a:solidFill>
            <a:prstDash val="solid"/>
          </a:ln>
        </p:spPr>
      </p:sp>
      <p:sp>
        <p:nvSpPr>
          <p:cNvPr id="15" name="Text 12"/>
          <p:cNvSpPr/>
          <p:nvPr/>
        </p:nvSpPr>
        <p:spPr>
          <a:xfrm>
            <a:off x="6438543" y="6255187"/>
            <a:ext cx="193596"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6" name="Text 13"/>
          <p:cNvSpPr/>
          <p:nvPr/>
        </p:nvSpPr>
        <p:spPr>
          <a:xfrm>
            <a:off x="7017306" y="6170176"/>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Contribute</a:t>
            </a:r>
            <a:endParaRPr lang="en-US" sz="2200" dirty="0"/>
          </a:p>
        </p:txBody>
      </p:sp>
      <p:sp>
        <p:nvSpPr>
          <p:cNvPr id="17" name="Text 14"/>
          <p:cNvSpPr/>
          <p:nvPr/>
        </p:nvSpPr>
        <p:spPr>
          <a:xfrm>
            <a:off x="7017306" y="6660594"/>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Share your experiences and help others in the WordPress community.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631275"/>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What is WordPress and Why Use It?</a:t>
            </a:r>
            <a:endParaRPr lang="en-US" sz="4450" dirty="0"/>
          </a:p>
        </p:txBody>
      </p:sp>
      <p:sp>
        <p:nvSpPr>
          <p:cNvPr id="4" name="Text 1"/>
          <p:cNvSpPr/>
          <p:nvPr/>
        </p:nvSpPr>
        <p:spPr>
          <a:xfrm>
            <a:off x="793790" y="3388995"/>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WordPress is a powerful content management system (CMS). It allows users to create and manage websites easily.</a:t>
            </a:r>
            <a:endParaRPr lang="en-US" sz="1750" dirty="0"/>
          </a:p>
        </p:txBody>
      </p:sp>
      <p:sp>
        <p:nvSpPr>
          <p:cNvPr id="5" name="Text 2"/>
          <p:cNvSpPr/>
          <p:nvPr/>
        </p:nvSpPr>
        <p:spPr>
          <a:xfrm>
            <a:off x="793790" y="4369951"/>
            <a:ext cx="7556421"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WordPress is open-source, flexible, and versatile. It's suitable for blogs, businesses, and e-commerce sites.</a:t>
            </a:r>
            <a:endParaRPr lang="en-US" sz="1750" dirty="0"/>
          </a:p>
        </p:txBody>
      </p:sp>
      <p:sp>
        <p:nvSpPr>
          <p:cNvPr id="6" name="Text 3"/>
          <p:cNvSpPr/>
          <p:nvPr/>
        </p:nvSpPr>
        <p:spPr>
          <a:xfrm>
            <a:off x="793790" y="5350907"/>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Easy to use interface for content creation.</a:t>
            </a:r>
            <a:endParaRPr lang="en-US" sz="1750" dirty="0"/>
          </a:p>
        </p:txBody>
      </p:sp>
      <p:sp>
        <p:nvSpPr>
          <p:cNvPr id="7" name="Text 4"/>
          <p:cNvSpPr/>
          <p:nvPr/>
        </p:nvSpPr>
        <p:spPr>
          <a:xfrm>
            <a:off x="793790" y="5793105"/>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Large community and extensive plugin library.</a:t>
            </a:r>
            <a:endParaRPr lang="en-US" sz="1750" dirty="0"/>
          </a:p>
        </p:txBody>
      </p:sp>
      <p:sp>
        <p:nvSpPr>
          <p:cNvPr id="8" name="Text 5"/>
          <p:cNvSpPr/>
          <p:nvPr/>
        </p:nvSpPr>
        <p:spPr>
          <a:xfrm>
            <a:off x="793790" y="6235303"/>
            <a:ext cx="7556421"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Themes offer design and functionality control.</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9328547"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What is WordPress and Why Use It?</a:t>
            </a:r>
            <a:endParaRPr lang="en-US" sz="4450" dirty="0"/>
          </a:p>
        </p:txBody>
      </p:sp>
      <p:sp>
        <p:nvSpPr>
          <p:cNvPr id="3" name="Text 1"/>
          <p:cNvSpPr/>
          <p:nvPr/>
        </p:nvSpPr>
        <p:spPr>
          <a:xfrm>
            <a:off x="793790" y="3634264"/>
            <a:ext cx="2886789"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Content Management</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WordPress is a powerful content management system (CMS). It simplifies website creation and management.</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User-Friendly</a:t>
            </a:r>
            <a:endParaRPr lang="en-US" sz="2200" dirty="0"/>
          </a:p>
        </p:txBody>
      </p:sp>
      <p:sp>
        <p:nvSpPr>
          <p:cNvPr id="6" name="Text 4"/>
          <p:cNvSpPr/>
          <p:nvPr/>
        </p:nvSpPr>
        <p:spPr>
          <a:xfrm>
            <a:off x="5332928" y="421540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Its intuitive interface makes it accessible to beginners. No coding knowledge is required to get started.</a:t>
            </a:r>
            <a:endParaRPr lang="en-US" sz="1750" dirty="0"/>
          </a:p>
        </p:txBody>
      </p:sp>
      <p:sp>
        <p:nvSpPr>
          <p:cNvPr id="7" name="Text 5"/>
          <p:cNvSpPr/>
          <p:nvPr/>
        </p:nvSpPr>
        <p:spPr>
          <a:xfrm>
            <a:off x="9872067" y="3634264"/>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Extensible</a:t>
            </a:r>
            <a:endParaRPr lang="en-US" sz="2200" dirty="0"/>
          </a:p>
        </p:txBody>
      </p:sp>
      <p:sp>
        <p:nvSpPr>
          <p:cNvPr id="8" name="Text 6"/>
          <p:cNvSpPr/>
          <p:nvPr/>
        </p:nvSpPr>
        <p:spPr>
          <a:xfrm>
            <a:off x="9872067" y="4215408"/>
            <a:ext cx="3978116"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WordPress is highly customizable with themes and plugins. Extend functionality to meet specific needs.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93088"/>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Understanding Themes: Design and Functionality</a:t>
            </a:r>
            <a:endParaRPr lang="en-US" sz="4450" dirty="0"/>
          </a:p>
        </p:txBody>
      </p:sp>
      <p:sp>
        <p:nvSpPr>
          <p:cNvPr id="4" name="Shape 1"/>
          <p:cNvSpPr/>
          <p:nvPr/>
        </p:nvSpPr>
        <p:spPr>
          <a:xfrm>
            <a:off x="793790" y="2650808"/>
            <a:ext cx="3664863" cy="2773799"/>
          </a:xfrm>
          <a:prstGeom prst="roundRect">
            <a:avLst>
              <a:gd name="adj" fmla="val 3435"/>
            </a:avLst>
          </a:prstGeom>
          <a:solidFill>
            <a:srgbClr val="E9E6FA"/>
          </a:solidFill>
          <a:ln w="7620">
            <a:solidFill>
              <a:srgbClr val="BDB8DF"/>
            </a:solidFill>
            <a:prstDash val="solid"/>
          </a:ln>
        </p:spPr>
      </p:sp>
      <p:sp>
        <p:nvSpPr>
          <p:cNvPr id="5" name="Text 2"/>
          <p:cNvSpPr/>
          <p:nvPr/>
        </p:nvSpPr>
        <p:spPr>
          <a:xfrm>
            <a:off x="1028224" y="2885242"/>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Visual Layout</a:t>
            </a:r>
            <a:endParaRPr lang="en-US" sz="2200" dirty="0"/>
          </a:p>
        </p:txBody>
      </p:sp>
      <p:sp>
        <p:nvSpPr>
          <p:cNvPr id="6" name="Text 3"/>
          <p:cNvSpPr/>
          <p:nvPr/>
        </p:nvSpPr>
        <p:spPr>
          <a:xfrm>
            <a:off x="1028224" y="3375660"/>
            <a:ext cx="3195995"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Themes control your website's overall visual design. They determine the layout, colors, and typography.</a:t>
            </a:r>
            <a:endParaRPr lang="en-US" sz="1750" dirty="0"/>
          </a:p>
        </p:txBody>
      </p:sp>
      <p:sp>
        <p:nvSpPr>
          <p:cNvPr id="7" name="Shape 4"/>
          <p:cNvSpPr/>
          <p:nvPr/>
        </p:nvSpPr>
        <p:spPr>
          <a:xfrm>
            <a:off x="4685467" y="2650808"/>
            <a:ext cx="3664863" cy="2773799"/>
          </a:xfrm>
          <a:prstGeom prst="roundRect">
            <a:avLst>
              <a:gd name="adj" fmla="val 3435"/>
            </a:avLst>
          </a:prstGeom>
          <a:solidFill>
            <a:srgbClr val="E9E6FA"/>
          </a:solidFill>
          <a:ln w="7620">
            <a:solidFill>
              <a:srgbClr val="BDB8DF"/>
            </a:solidFill>
            <a:prstDash val="solid"/>
          </a:ln>
        </p:spPr>
      </p:sp>
      <p:sp>
        <p:nvSpPr>
          <p:cNvPr id="8" name="Text 5"/>
          <p:cNvSpPr/>
          <p:nvPr/>
        </p:nvSpPr>
        <p:spPr>
          <a:xfrm>
            <a:off x="4919901" y="2885242"/>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Functional Features</a:t>
            </a:r>
            <a:endParaRPr lang="en-US" sz="2200" dirty="0"/>
          </a:p>
        </p:txBody>
      </p:sp>
      <p:sp>
        <p:nvSpPr>
          <p:cNvPr id="9" name="Text 6"/>
          <p:cNvSpPr/>
          <p:nvPr/>
        </p:nvSpPr>
        <p:spPr>
          <a:xfrm>
            <a:off x="4919901" y="3375660"/>
            <a:ext cx="3195995" cy="181451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Themes can also provide specific functionalities. These include blog layouts, portfolio display, and e-commerce integration.</a:t>
            </a:r>
            <a:endParaRPr lang="en-US" sz="1750" dirty="0"/>
          </a:p>
        </p:txBody>
      </p:sp>
      <p:sp>
        <p:nvSpPr>
          <p:cNvPr id="10" name="Shape 7"/>
          <p:cNvSpPr/>
          <p:nvPr/>
        </p:nvSpPr>
        <p:spPr>
          <a:xfrm>
            <a:off x="793790" y="5651421"/>
            <a:ext cx="7556421" cy="1685092"/>
          </a:xfrm>
          <a:prstGeom prst="roundRect">
            <a:avLst>
              <a:gd name="adj" fmla="val 5654"/>
            </a:avLst>
          </a:prstGeom>
          <a:solidFill>
            <a:srgbClr val="E9E6FA"/>
          </a:solidFill>
          <a:ln w="7620">
            <a:solidFill>
              <a:srgbClr val="BDB8DF"/>
            </a:solidFill>
            <a:prstDash val="solid"/>
          </a:ln>
        </p:spPr>
      </p:sp>
      <p:sp>
        <p:nvSpPr>
          <p:cNvPr id="11" name="Text 8"/>
          <p:cNvSpPr/>
          <p:nvPr/>
        </p:nvSpPr>
        <p:spPr>
          <a:xfrm>
            <a:off x="1028224" y="5885855"/>
            <a:ext cx="303216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Customization Options</a:t>
            </a:r>
            <a:endParaRPr lang="en-US" sz="2200" dirty="0"/>
          </a:p>
        </p:txBody>
      </p:sp>
      <p:sp>
        <p:nvSpPr>
          <p:cNvPr id="12" name="Text 9"/>
          <p:cNvSpPr/>
          <p:nvPr/>
        </p:nvSpPr>
        <p:spPr>
          <a:xfrm>
            <a:off x="1028224" y="6376273"/>
            <a:ext cx="7087553"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Most themes offer customization options. This allows you to tailor the design to match your brand.</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76106" y="942856"/>
            <a:ext cx="4934069" cy="6343888"/>
          </a:xfrm>
          <a:prstGeom prst="rect">
            <a:avLst/>
          </a:prstGeom>
        </p:spPr>
      </p:pic>
      <p:sp>
        <p:nvSpPr>
          <p:cNvPr id="4" name="Text 0"/>
          <p:cNvSpPr/>
          <p:nvPr/>
        </p:nvSpPr>
        <p:spPr>
          <a:xfrm>
            <a:off x="6259473" y="608409"/>
            <a:ext cx="7597854" cy="1380411"/>
          </a:xfrm>
          <a:prstGeom prst="rect">
            <a:avLst/>
          </a:prstGeom>
          <a:noFill/>
          <a:ln/>
        </p:spPr>
        <p:txBody>
          <a:bodyPr wrap="square" lIns="0" tIns="0" rIns="0" bIns="0" rtlCol="0" anchor="t"/>
          <a:lstStyle/>
          <a:p>
            <a:pPr indent="0" marL="0">
              <a:lnSpc>
                <a:spcPts val="5400"/>
              </a:lnSpc>
              <a:buNone/>
            </a:pPr>
            <a:r>
              <a:rPr lang="en-US" sz="4300" b="1" dirty="0">
                <a:solidFill>
                  <a:srgbClr val="231971"/>
                </a:solidFill>
                <a:latin typeface="Outfit Extra Bold" pitchFamily="34" charset="0"/>
                <a:ea typeface="Outfit Extra Bold" pitchFamily="34" charset="-122"/>
                <a:cs typeface="Outfit Extra Bold" pitchFamily="34" charset="-120"/>
              </a:rPr>
              <a:t>Installing and Activating a Theme: Step-by-Step</a:t>
            </a:r>
            <a:endParaRPr lang="en-US" sz="4300" dirty="0"/>
          </a:p>
        </p:txBody>
      </p:sp>
      <p:pic>
        <p:nvPicPr>
          <p:cNvPr id="5" name="Image 2" descr="preencoded.png">    </p:cNvPr>
          <p:cNvPicPr>
            <a:picLocks noChangeAspect="1"/>
          </p:cNvPicPr>
          <p:nvPr/>
        </p:nvPicPr>
        <p:blipFill>
          <a:blip r:embed="rId3"/>
          <a:stretch>
            <a:fillRect/>
          </a:stretch>
        </p:blipFill>
        <p:spPr>
          <a:xfrm>
            <a:off x="6259473" y="2320052"/>
            <a:ext cx="1104424" cy="1325285"/>
          </a:xfrm>
          <a:prstGeom prst="rect">
            <a:avLst/>
          </a:prstGeom>
        </p:spPr>
      </p:pic>
      <p:sp>
        <p:nvSpPr>
          <p:cNvPr id="6" name="Text 1"/>
          <p:cNvSpPr/>
          <p:nvPr/>
        </p:nvSpPr>
        <p:spPr>
          <a:xfrm>
            <a:off x="7695128" y="2540913"/>
            <a:ext cx="2761178" cy="345043"/>
          </a:xfrm>
          <a:prstGeom prst="rect">
            <a:avLst/>
          </a:prstGeom>
          <a:noFill/>
          <a:ln/>
        </p:spPr>
        <p:txBody>
          <a:bodyPr wrap="none" lIns="0" tIns="0" rIns="0" bIns="0" rtlCol="0" anchor="t"/>
          <a:lstStyle/>
          <a:p>
            <a:pPr algn="l" indent="0" marL="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Access Dashboard</a:t>
            </a:r>
            <a:endParaRPr lang="en-US" sz="2150" dirty="0"/>
          </a:p>
        </p:txBody>
      </p:sp>
      <p:sp>
        <p:nvSpPr>
          <p:cNvPr id="7" name="Text 2"/>
          <p:cNvSpPr/>
          <p:nvPr/>
        </p:nvSpPr>
        <p:spPr>
          <a:xfrm>
            <a:off x="7695128" y="3018473"/>
            <a:ext cx="6162199" cy="353378"/>
          </a:xfrm>
          <a:prstGeom prst="rect">
            <a:avLst/>
          </a:prstGeom>
          <a:noFill/>
          <a:ln/>
        </p:spPr>
        <p:txBody>
          <a:bodyPr wrap="none" lIns="0" tIns="0" rIns="0" bIns="0" rtlCol="0" anchor="t"/>
          <a:lstStyle/>
          <a:p>
            <a:pPr algn="l" indent="0" marL="0">
              <a:lnSpc>
                <a:spcPts val="2750"/>
              </a:lnSpc>
              <a:buNone/>
            </a:pPr>
            <a:r>
              <a:rPr lang="en-US" sz="1700" dirty="0">
                <a:solidFill>
                  <a:srgbClr val="2A2742"/>
                </a:solidFill>
                <a:latin typeface="Arimo" pitchFamily="34" charset="0"/>
                <a:ea typeface="Arimo" pitchFamily="34" charset="-122"/>
                <a:cs typeface="Arimo" pitchFamily="34" charset="-120"/>
              </a:rPr>
              <a:t>Log in to your WordPress dashboard.</a:t>
            </a:r>
            <a:endParaRPr lang="en-US" sz="1700" dirty="0"/>
          </a:p>
        </p:txBody>
      </p:sp>
      <p:pic>
        <p:nvPicPr>
          <p:cNvPr id="8" name="Image 3" descr="preencoded.png">    </p:cNvPr>
          <p:cNvPicPr>
            <a:picLocks noChangeAspect="1"/>
          </p:cNvPicPr>
          <p:nvPr/>
        </p:nvPicPr>
        <p:blipFill>
          <a:blip r:embed="rId4"/>
          <a:stretch>
            <a:fillRect/>
          </a:stretch>
        </p:blipFill>
        <p:spPr>
          <a:xfrm>
            <a:off x="6259473" y="3645337"/>
            <a:ext cx="1104424" cy="1325285"/>
          </a:xfrm>
          <a:prstGeom prst="rect">
            <a:avLst/>
          </a:prstGeom>
        </p:spPr>
      </p:pic>
      <p:sp>
        <p:nvSpPr>
          <p:cNvPr id="9" name="Text 3"/>
          <p:cNvSpPr/>
          <p:nvPr/>
        </p:nvSpPr>
        <p:spPr>
          <a:xfrm>
            <a:off x="7695128" y="3866198"/>
            <a:ext cx="2761178" cy="345043"/>
          </a:xfrm>
          <a:prstGeom prst="rect">
            <a:avLst/>
          </a:prstGeom>
          <a:noFill/>
          <a:ln/>
        </p:spPr>
        <p:txBody>
          <a:bodyPr wrap="none" lIns="0" tIns="0" rIns="0" bIns="0" rtlCol="0" anchor="t"/>
          <a:lstStyle/>
          <a:p>
            <a:pPr algn="l" indent="0" marL="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Navigate to Themes</a:t>
            </a:r>
            <a:endParaRPr lang="en-US" sz="2150" dirty="0"/>
          </a:p>
        </p:txBody>
      </p:sp>
      <p:sp>
        <p:nvSpPr>
          <p:cNvPr id="10" name="Text 4"/>
          <p:cNvSpPr/>
          <p:nvPr/>
        </p:nvSpPr>
        <p:spPr>
          <a:xfrm>
            <a:off x="7695128" y="4343757"/>
            <a:ext cx="6162199" cy="353378"/>
          </a:xfrm>
          <a:prstGeom prst="rect">
            <a:avLst/>
          </a:prstGeom>
          <a:noFill/>
          <a:ln/>
        </p:spPr>
        <p:txBody>
          <a:bodyPr wrap="none" lIns="0" tIns="0" rIns="0" bIns="0" rtlCol="0" anchor="t"/>
          <a:lstStyle/>
          <a:p>
            <a:pPr algn="l" indent="0" marL="0">
              <a:lnSpc>
                <a:spcPts val="2750"/>
              </a:lnSpc>
              <a:buNone/>
            </a:pPr>
            <a:r>
              <a:rPr lang="en-US" sz="1700" dirty="0">
                <a:solidFill>
                  <a:srgbClr val="2A2742"/>
                </a:solidFill>
                <a:latin typeface="Arimo" pitchFamily="34" charset="0"/>
                <a:ea typeface="Arimo" pitchFamily="34" charset="-122"/>
                <a:cs typeface="Arimo" pitchFamily="34" charset="-120"/>
              </a:rPr>
              <a:t>Go to Appearance Themes to select the theme.</a:t>
            </a:r>
            <a:endParaRPr lang="en-US" sz="1700" dirty="0"/>
          </a:p>
        </p:txBody>
      </p:sp>
      <p:pic>
        <p:nvPicPr>
          <p:cNvPr id="11" name="Image 4" descr="preencoded.png">    </p:cNvPr>
          <p:cNvPicPr>
            <a:picLocks noChangeAspect="1"/>
          </p:cNvPicPr>
          <p:nvPr/>
        </p:nvPicPr>
        <p:blipFill>
          <a:blip r:embed="rId5"/>
          <a:stretch>
            <a:fillRect/>
          </a:stretch>
        </p:blipFill>
        <p:spPr>
          <a:xfrm>
            <a:off x="6259473" y="4970621"/>
            <a:ext cx="1104424" cy="1325285"/>
          </a:xfrm>
          <a:prstGeom prst="rect">
            <a:avLst/>
          </a:prstGeom>
        </p:spPr>
      </p:pic>
      <p:sp>
        <p:nvSpPr>
          <p:cNvPr id="12" name="Text 5"/>
          <p:cNvSpPr/>
          <p:nvPr/>
        </p:nvSpPr>
        <p:spPr>
          <a:xfrm>
            <a:off x="7695128" y="5191482"/>
            <a:ext cx="2761178" cy="345043"/>
          </a:xfrm>
          <a:prstGeom prst="rect">
            <a:avLst/>
          </a:prstGeom>
          <a:noFill/>
          <a:ln/>
        </p:spPr>
        <p:txBody>
          <a:bodyPr wrap="none" lIns="0" tIns="0" rIns="0" bIns="0" rtlCol="0" anchor="t"/>
          <a:lstStyle/>
          <a:p>
            <a:pPr algn="l" indent="0" marL="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Add New Theme</a:t>
            </a:r>
            <a:endParaRPr lang="en-US" sz="2150" dirty="0"/>
          </a:p>
        </p:txBody>
      </p:sp>
      <p:sp>
        <p:nvSpPr>
          <p:cNvPr id="13" name="Text 6"/>
          <p:cNvSpPr/>
          <p:nvPr/>
        </p:nvSpPr>
        <p:spPr>
          <a:xfrm>
            <a:off x="7695128" y="5669042"/>
            <a:ext cx="6162199" cy="353378"/>
          </a:xfrm>
          <a:prstGeom prst="rect">
            <a:avLst/>
          </a:prstGeom>
          <a:noFill/>
          <a:ln/>
        </p:spPr>
        <p:txBody>
          <a:bodyPr wrap="none" lIns="0" tIns="0" rIns="0" bIns="0" rtlCol="0" anchor="t"/>
          <a:lstStyle/>
          <a:p>
            <a:pPr algn="l" indent="0" marL="0">
              <a:lnSpc>
                <a:spcPts val="2750"/>
              </a:lnSpc>
              <a:buNone/>
            </a:pPr>
            <a:r>
              <a:rPr lang="en-US" sz="1700" dirty="0">
                <a:solidFill>
                  <a:srgbClr val="2A2742"/>
                </a:solidFill>
                <a:latin typeface="Arimo" pitchFamily="34" charset="0"/>
                <a:ea typeface="Arimo" pitchFamily="34" charset="-122"/>
                <a:cs typeface="Arimo" pitchFamily="34" charset="-120"/>
              </a:rPr>
              <a:t>Click "Add New" and search or upload a theme.</a:t>
            </a:r>
            <a:endParaRPr lang="en-US" sz="1700" dirty="0"/>
          </a:p>
        </p:txBody>
      </p:sp>
      <p:pic>
        <p:nvPicPr>
          <p:cNvPr id="14" name="Image 5" descr="preencoded.png">    </p:cNvPr>
          <p:cNvPicPr>
            <a:picLocks noChangeAspect="1"/>
          </p:cNvPicPr>
          <p:nvPr/>
        </p:nvPicPr>
        <p:blipFill>
          <a:blip r:embed="rId6"/>
          <a:stretch>
            <a:fillRect/>
          </a:stretch>
        </p:blipFill>
        <p:spPr>
          <a:xfrm>
            <a:off x="6259473" y="6295906"/>
            <a:ext cx="1104424" cy="1325285"/>
          </a:xfrm>
          <a:prstGeom prst="rect">
            <a:avLst/>
          </a:prstGeom>
        </p:spPr>
      </p:pic>
      <p:sp>
        <p:nvSpPr>
          <p:cNvPr id="15" name="Text 7"/>
          <p:cNvSpPr/>
          <p:nvPr/>
        </p:nvSpPr>
        <p:spPr>
          <a:xfrm>
            <a:off x="7695128" y="6516767"/>
            <a:ext cx="2761178" cy="345043"/>
          </a:xfrm>
          <a:prstGeom prst="rect">
            <a:avLst/>
          </a:prstGeom>
          <a:noFill/>
          <a:ln/>
        </p:spPr>
        <p:txBody>
          <a:bodyPr wrap="none" lIns="0" tIns="0" rIns="0" bIns="0" rtlCol="0" anchor="t"/>
          <a:lstStyle/>
          <a:p>
            <a:pPr algn="l" indent="0" marL="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Activate Theme</a:t>
            </a:r>
            <a:endParaRPr lang="en-US" sz="2150" dirty="0"/>
          </a:p>
        </p:txBody>
      </p:sp>
      <p:sp>
        <p:nvSpPr>
          <p:cNvPr id="16" name="Text 8"/>
          <p:cNvSpPr/>
          <p:nvPr/>
        </p:nvSpPr>
        <p:spPr>
          <a:xfrm>
            <a:off x="7695128" y="6994327"/>
            <a:ext cx="6162199" cy="353378"/>
          </a:xfrm>
          <a:prstGeom prst="rect">
            <a:avLst/>
          </a:prstGeom>
          <a:noFill/>
          <a:ln/>
        </p:spPr>
        <p:txBody>
          <a:bodyPr wrap="none" lIns="0" tIns="0" rIns="0" bIns="0" rtlCol="0" anchor="t"/>
          <a:lstStyle/>
          <a:p>
            <a:pPr algn="l" indent="0" marL="0">
              <a:lnSpc>
                <a:spcPts val="2750"/>
              </a:lnSpc>
              <a:buNone/>
            </a:pPr>
            <a:r>
              <a:rPr lang="en-US" sz="1700" dirty="0">
                <a:solidFill>
                  <a:srgbClr val="2A2742"/>
                </a:solidFill>
                <a:latin typeface="Arimo" pitchFamily="34" charset="0"/>
                <a:ea typeface="Arimo" pitchFamily="34" charset="-122"/>
                <a:cs typeface="Arimo" pitchFamily="34" charset="-120"/>
              </a:rPr>
              <a:t>Click "Activate" to apply the theme to your site.</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049423"/>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Basic Theme Customization: Logo, Colors, and Fonts</a:t>
            </a:r>
            <a:endParaRPr lang="en-US" sz="4450" dirty="0"/>
          </a:p>
        </p:txBody>
      </p:sp>
      <p:pic>
        <p:nvPicPr>
          <p:cNvPr id="4" name="Image 1" descr="preencoded.png">    </p:cNvPr>
          <p:cNvPicPr>
            <a:picLocks noChangeAspect="1"/>
          </p:cNvPicPr>
          <p:nvPr/>
        </p:nvPicPr>
        <p:blipFill>
          <a:blip r:embed="rId2"/>
          <a:stretch>
            <a:fillRect/>
          </a:stretch>
        </p:blipFill>
        <p:spPr>
          <a:xfrm>
            <a:off x="6280190" y="3807143"/>
            <a:ext cx="566976" cy="566976"/>
          </a:xfrm>
          <a:prstGeom prst="rect">
            <a:avLst/>
          </a:prstGeom>
        </p:spPr>
      </p:pic>
      <p:sp>
        <p:nvSpPr>
          <p:cNvPr id="5" name="Text 1"/>
          <p:cNvSpPr/>
          <p:nvPr/>
        </p:nvSpPr>
        <p:spPr>
          <a:xfrm>
            <a:off x="6280190" y="4600932"/>
            <a:ext cx="2291953"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Logo Upload</a:t>
            </a:r>
            <a:endParaRPr lang="en-US" sz="2200" dirty="0"/>
          </a:p>
        </p:txBody>
      </p:sp>
      <p:sp>
        <p:nvSpPr>
          <p:cNvPr id="6" name="Text 2"/>
          <p:cNvSpPr/>
          <p:nvPr/>
        </p:nvSpPr>
        <p:spPr>
          <a:xfrm>
            <a:off x="6280190" y="5091351"/>
            <a:ext cx="2291953"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Upload your logo to personalize your site.</a:t>
            </a:r>
            <a:endParaRPr lang="en-US" sz="1750" dirty="0"/>
          </a:p>
        </p:txBody>
      </p:sp>
      <p:pic>
        <p:nvPicPr>
          <p:cNvPr id="7" name="Image 2" descr="preencoded.png">    </p:cNvPr>
          <p:cNvPicPr>
            <a:picLocks noChangeAspect="1"/>
          </p:cNvPicPr>
          <p:nvPr/>
        </p:nvPicPr>
        <p:blipFill>
          <a:blip r:embed="rId3"/>
          <a:stretch>
            <a:fillRect/>
          </a:stretch>
        </p:blipFill>
        <p:spPr>
          <a:xfrm>
            <a:off x="8912304" y="3807143"/>
            <a:ext cx="566976" cy="566976"/>
          </a:xfrm>
          <a:prstGeom prst="rect">
            <a:avLst/>
          </a:prstGeom>
        </p:spPr>
      </p:pic>
      <p:sp>
        <p:nvSpPr>
          <p:cNvPr id="8" name="Text 3"/>
          <p:cNvSpPr/>
          <p:nvPr/>
        </p:nvSpPr>
        <p:spPr>
          <a:xfrm>
            <a:off x="8912304" y="4600932"/>
            <a:ext cx="2292072"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Color Scheme</a:t>
            </a:r>
            <a:endParaRPr lang="en-US" sz="2200" dirty="0"/>
          </a:p>
        </p:txBody>
      </p:sp>
      <p:sp>
        <p:nvSpPr>
          <p:cNvPr id="9" name="Text 4"/>
          <p:cNvSpPr/>
          <p:nvPr/>
        </p:nvSpPr>
        <p:spPr>
          <a:xfrm>
            <a:off x="8912304" y="5091351"/>
            <a:ext cx="2292072" cy="1088708"/>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Adjust the color scheme to match your branding.</a:t>
            </a:r>
            <a:endParaRPr lang="en-US" sz="1750" dirty="0"/>
          </a:p>
        </p:txBody>
      </p:sp>
      <p:pic>
        <p:nvPicPr>
          <p:cNvPr id="10" name="Image 3" descr="preencoded.png">    </p:cNvPr>
          <p:cNvPicPr>
            <a:picLocks noChangeAspect="1"/>
          </p:cNvPicPr>
          <p:nvPr/>
        </p:nvPicPr>
        <p:blipFill>
          <a:blip r:embed="rId4"/>
          <a:stretch>
            <a:fillRect/>
          </a:stretch>
        </p:blipFill>
        <p:spPr>
          <a:xfrm>
            <a:off x="11544538" y="3807143"/>
            <a:ext cx="566976" cy="566976"/>
          </a:xfrm>
          <a:prstGeom prst="rect">
            <a:avLst/>
          </a:prstGeom>
        </p:spPr>
      </p:pic>
      <p:sp>
        <p:nvSpPr>
          <p:cNvPr id="11" name="Text 5"/>
          <p:cNvSpPr/>
          <p:nvPr/>
        </p:nvSpPr>
        <p:spPr>
          <a:xfrm>
            <a:off x="11544538" y="4600932"/>
            <a:ext cx="2291953"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Font Selection</a:t>
            </a:r>
            <a:endParaRPr lang="en-US" sz="2200" dirty="0"/>
          </a:p>
        </p:txBody>
      </p:sp>
      <p:sp>
        <p:nvSpPr>
          <p:cNvPr id="12" name="Text 6"/>
          <p:cNvSpPr/>
          <p:nvPr/>
        </p:nvSpPr>
        <p:spPr>
          <a:xfrm>
            <a:off x="11544538" y="5091351"/>
            <a:ext cx="2291953" cy="1088708"/>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Choose fonts that are readable and align with your style.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88256"/>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Exploring Theme Options: Widgets and Menus</a:t>
            </a:r>
            <a:endParaRPr lang="en-US" sz="4450" dirty="0"/>
          </a:p>
        </p:txBody>
      </p:sp>
      <p:sp>
        <p:nvSpPr>
          <p:cNvPr id="4" name="Shape 1"/>
          <p:cNvSpPr/>
          <p:nvPr/>
        </p:nvSpPr>
        <p:spPr>
          <a:xfrm>
            <a:off x="6280190" y="3301127"/>
            <a:ext cx="510302" cy="510302"/>
          </a:xfrm>
          <a:prstGeom prst="roundRect">
            <a:avLst>
              <a:gd name="adj" fmla="val 18669"/>
            </a:avLst>
          </a:prstGeom>
          <a:solidFill>
            <a:srgbClr val="E9E6FA"/>
          </a:solidFill>
          <a:ln w="7620">
            <a:solidFill>
              <a:srgbClr val="BDB8DF"/>
            </a:solidFill>
            <a:prstDash val="solid"/>
          </a:ln>
        </p:spPr>
      </p:sp>
      <p:sp>
        <p:nvSpPr>
          <p:cNvPr id="5" name="Text 2"/>
          <p:cNvSpPr/>
          <p:nvPr/>
        </p:nvSpPr>
        <p:spPr>
          <a:xfrm>
            <a:off x="6468904" y="3386138"/>
            <a:ext cx="132755"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6" name="Text 3"/>
          <p:cNvSpPr/>
          <p:nvPr/>
        </p:nvSpPr>
        <p:spPr>
          <a:xfrm>
            <a:off x="7017306" y="3301127"/>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Widgets</a:t>
            </a:r>
            <a:endParaRPr lang="en-US" sz="2200" dirty="0"/>
          </a:p>
        </p:txBody>
      </p:sp>
      <p:sp>
        <p:nvSpPr>
          <p:cNvPr id="7" name="Text 4"/>
          <p:cNvSpPr/>
          <p:nvPr/>
        </p:nvSpPr>
        <p:spPr>
          <a:xfrm>
            <a:off x="7017306" y="3791545"/>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Add widgets to sidebars and footers. Display content like recent posts or social media links.</a:t>
            </a:r>
            <a:endParaRPr lang="en-US" sz="1750" dirty="0"/>
          </a:p>
        </p:txBody>
      </p:sp>
      <p:sp>
        <p:nvSpPr>
          <p:cNvPr id="8" name="Shape 5"/>
          <p:cNvSpPr/>
          <p:nvPr/>
        </p:nvSpPr>
        <p:spPr>
          <a:xfrm>
            <a:off x="10171867" y="3301127"/>
            <a:ext cx="510302" cy="510302"/>
          </a:xfrm>
          <a:prstGeom prst="roundRect">
            <a:avLst>
              <a:gd name="adj" fmla="val 18669"/>
            </a:avLst>
          </a:prstGeom>
          <a:solidFill>
            <a:srgbClr val="E9E6FA"/>
          </a:solidFill>
          <a:ln w="7620">
            <a:solidFill>
              <a:srgbClr val="BDB8DF"/>
            </a:solidFill>
            <a:prstDash val="solid"/>
          </a:ln>
        </p:spPr>
      </p:sp>
      <p:sp>
        <p:nvSpPr>
          <p:cNvPr id="9" name="Text 6"/>
          <p:cNvSpPr/>
          <p:nvPr/>
        </p:nvSpPr>
        <p:spPr>
          <a:xfrm>
            <a:off x="10329029" y="3386138"/>
            <a:ext cx="195977"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0" name="Text 7"/>
          <p:cNvSpPr/>
          <p:nvPr/>
        </p:nvSpPr>
        <p:spPr>
          <a:xfrm>
            <a:off x="10908983" y="3301127"/>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Menus</a:t>
            </a:r>
            <a:endParaRPr lang="en-US" sz="2200" dirty="0"/>
          </a:p>
        </p:txBody>
      </p:sp>
      <p:sp>
        <p:nvSpPr>
          <p:cNvPr id="11" name="Text 8"/>
          <p:cNvSpPr/>
          <p:nvPr/>
        </p:nvSpPr>
        <p:spPr>
          <a:xfrm>
            <a:off x="10908983" y="3791545"/>
            <a:ext cx="2927747"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Create navigation menus for easy site browsing. Link to important pages and categories.</a:t>
            </a:r>
            <a:endParaRPr lang="en-US" sz="1750" dirty="0"/>
          </a:p>
        </p:txBody>
      </p:sp>
      <p:sp>
        <p:nvSpPr>
          <p:cNvPr id="12" name="Shape 9"/>
          <p:cNvSpPr/>
          <p:nvPr/>
        </p:nvSpPr>
        <p:spPr>
          <a:xfrm>
            <a:off x="6280190" y="5725120"/>
            <a:ext cx="510302" cy="510302"/>
          </a:xfrm>
          <a:prstGeom prst="roundRect">
            <a:avLst>
              <a:gd name="adj" fmla="val 18669"/>
            </a:avLst>
          </a:prstGeom>
          <a:solidFill>
            <a:srgbClr val="E9E6FA"/>
          </a:solidFill>
          <a:ln w="7620">
            <a:solidFill>
              <a:srgbClr val="BDB8DF"/>
            </a:solidFill>
            <a:prstDash val="solid"/>
          </a:ln>
        </p:spPr>
      </p:sp>
      <p:sp>
        <p:nvSpPr>
          <p:cNvPr id="13" name="Text 10"/>
          <p:cNvSpPr/>
          <p:nvPr/>
        </p:nvSpPr>
        <p:spPr>
          <a:xfrm>
            <a:off x="6438543" y="5810131"/>
            <a:ext cx="193596"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4" name="Text 11"/>
          <p:cNvSpPr/>
          <p:nvPr/>
        </p:nvSpPr>
        <p:spPr>
          <a:xfrm>
            <a:off x="7017306" y="5725120"/>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Customization</a:t>
            </a:r>
            <a:endParaRPr lang="en-US" sz="2200" dirty="0"/>
          </a:p>
        </p:txBody>
      </p:sp>
      <p:sp>
        <p:nvSpPr>
          <p:cNvPr id="15" name="Text 12"/>
          <p:cNvSpPr/>
          <p:nvPr/>
        </p:nvSpPr>
        <p:spPr>
          <a:xfrm>
            <a:off x="7017306" y="6215539"/>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Customize widgets and menus to enhance user experience and navigation.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721412"/>
            <a:ext cx="11240929"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Finding the Right Theme: Free vs. Premium</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Free Themes</a:t>
            </a:r>
            <a:endParaRPr lang="en-US" sz="2200" dirty="0"/>
          </a:p>
        </p:txBody>
      </p:sp>
      <p:sp>
        <p:nvSpPr>
          <p:cNvPr id="4" name="Text 2"/>
          <p:cNvSpPr/>
          <p:nvPr/>
        </p:nvSpPr>
        <p:spPr>
          <a:xfrm>
            <a:off x="793790" y="4578310"/>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Available in the WordPress theme directory. Good for basic websites and blogs. Limited features and support.</a:t>
            </a:r>
            <a:endParaRPr lang="en-US" sz="1750" dirty="0"/>
          </a:p>
        </p:txBody>
      </p:sp>
      <p:sp>
        <p:nvSpPr>
          <p:cNvPr id="5" name="Text 3"/>
          <p:cNvSpPr/>
          <p:nvPr/>
        </p:nvSpPr>
        <p:spPr>
          <a:xfrm>
            <a:off x="7599521" y="3997166"/>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Premium Themes</a:t>
            </a:r>
            <a:endParaRPr lang="en-US" sz="2200" dirty="0"/>
          </a:p>
        </p:txBody>
      </p:sp>
      <p:sp>
        <p:nvSpPr>
          <p:cNvPr id="6" name="Text 4"/>
          <p:cNvSpPr/>
          <p:nvPr/>
        </p:nvSpPr>
        <p:spPr>
          <a:xfrm>
            <a:off x="7599521" y="4578310"/>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Paid themes from marketplaces or developers. More advanced features and dedicated support.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28424"/>
          </a:xfrm>
          <a:prstGeom prst="rect">
            <a:avLst/>
          </a:prstGeom>
        </p:spPr>
      </p:pic>
      <p:sp>
        <p:nvSpPr>
          <p:cNvPr id="3" name="Text 0"/>
          <p:cNvSpPr/>
          <p:nvPr/>
        </p:nvSpPr>
        <p:spPr>
          <a:xfrm>
            <a:off x="735925" y="3206591"/>
            <a:ext cx="10559296" cy="656987"/>
          </a:xfrm>
          <a:prstGeom prst="rect">
            <a:avLst/>
          </a:prstGeom>
          <a:noFill/>
          <a:ln/>
        </p:spPr>
        <p:txBody>
          <a:bodyPr wrap="none" lIns="0" tIns="0" rIns="0" bIns="0" rtlCol="0" anchor="t"/>
          <a:lstStyle/>
          <a:p>
            <a:pPr indent="0" marL="0">
              <a:lnSpc>
                <a:spcPts val="5150"/>
              </a:lnSpc>
              <a:buNone/>
            </a:pPr>
            <a:r>
              <a:rPr lang="en-US" sz="4100" b="1" dirty="0">
                <a:solidFill>
                  <a:srgbClr val="231971"/>
                </a:solidFill>
                <a:latin typeface="Outfit Extra Bold" pitchFamily="34" charset="0"/>
                <a:ea typeface="Outfit Extra Bold" pitchFamily="34" charset="-122"/>
                <a:cs typeface="Outfit Extra Bold" pitchFamily="34" charset="-120"/>
              </a:rPr>
              <a:t>Next Steps: Practice and Further Resources</a:t>
            </a:r>
            <a:endParaRPr lang="en-US" sz="4100" dirty="0"/>
          </a:p>
        </p:txBody>
      </p:sp>
      <p:sp>
        <p:nvSpPr>
          <p:cNvPr id="4" name="Shape 1"/>
          <p:cNvSpPr/>
          <p:nvPr/>
        </p:nvSpPr>
        <p:spPr>
          <a:xfrm>
            <a:off x="735925" y="5916216"/>
            <a:ext cx="13158549" cy="22860"/>
          </a:xfrm>
          <a:prstGeom prst="roundRect">
            <a:avLst>
              <a:gd name="adj" fmla="val 386338"/>
            </a:avLst>
          </a:prstGeom>
          <a:solidFill>
            <a:srgbClr val="BDB8DF"/>
          </a:solidFill>
          <a:ln/>
        </p:spPr>
      </p:sp>
      <p:sp>
        <p:nvSpPr>
          <p:cNvPr id="5" name="Shape 2"/>
          <p:cNvSpPr/>
          <p:nvPr/>
        </p:nvSpPr>
        <p:spPr>
          <a:xfrm>
            <a:off x="3292912" y="5180350"/>
            <a:ext cx="22860" cy="735925"/>
          </a:xfrm>
          <a:prstGeom prst="roundRect">
            <a:avLst>
              <a:gd name="adj" fmla="val 386338"/>
            </a:avLst>
          </a:prstGeom>
          <a:solidFill>
            <a:srgbClr val="BDB8DF"/>
          </a:solidFill>
          <a:ln/>
        </p:spPr>
      </p:sp>
      <p:sp>
        <p:nvSpPr>
          <p:cNvPr id="6" name="Shape 3"/>
          <p:cNvSpPr/>
          <p:nvPr/>
        </p:nvSpPr>
        <p:spPr>
          <a:xfrm>
            <a:off x="3067883" y="5679698"/>
            <a:ext cx="473035" cy="473035"/>
          </a:xfrm>
          <a:prstGeom prst="roundRect">
            <a:avLst>
              <a:gd name="adj" fmla="val 18670"/>
            </a:avLst>
          </a:prstGeom>
          <a:solidFill>
            <a:srgbClr val="E9E6FA"/>
          </a:solidFill>
          <a:ln w="7620">
            <a:solidFill>
              <a:srgbClr val="BDB8DF"/>
            </a:solidFill>
            <a:prstDash val="solid"/>
          </a:ln>
        </p:spPr>
      </p:sp>
      <p:sp>
        <p:nvSpPr>
          <p:cNvPr id="7" name="Text 4"/>
          <p:cNvSpPr/>
          <p:nvPr/>
        </p:nvSpPr>
        <p:spPr>
          <a:xfrm>
            <a:off x="3242905" y="5758517"/>
            <a:ext cx="122992" cy="315397"/>
          </a:xfrm>
          <a:prstGeom prst="rect">
            <a:avLst/>
          </a:prstGeom>
          <a:noFill/>
          <a:ln/>
        </p:spPr>
        <p:txBody>
          <a:bodyPr wrap="none" lIns="0" tIns="0" rIns="0" bIns="0" rtlCol="0" anchor="t"/>
          <a:lstStyle/>
          <a:p>
            <a:pPr algn="ctr" indent="0" marL="0">
              <a:lnSpc>
                <a:spcPts val="2450"/>
              </a:lnSpc>
              <a:buNone/>
            </a:pPr>
            <a:r>
              <a:rPr lang="en-US" sz="2450" b="1" dirty="0">
                <a:solidFill>
                  <a:srgbClr val="2A2742"/>
                </a:solidFill>
                <a:latin typeface="Outfit Extra Bold" pitchFamily="34" charset="0"/>
                <a:ea typeface="Outfit Extra Bold" pitchFamily="34" charset="-122"/>
                <a:cs typeface="Outfit Extra Bold" pitchFamily="34" charset="-120"/>
              </a:rPr>
              <a:t>1</a:t>
            </a:r>
            <a:endParaRPr lang="en-US" sz="2450" dirty="0"/>
          </a:p>
        </p:txBody>
      </p:sp>
      <p:sp>
        <p:nvSpPr>
          <p:cNvPr id="8" name="Text 5"/>
          <p:cNvSpPr/>
          <p:nvPr/>
        </p:nvSpPr>
        <p:spPr>
          <a:xfrm>
            <a:off x="1990249" y="4178975"/>
            <a:ext cx="2628424" cy="328613"/>
          </a:xfrm>
          <a:prstGeom prst="rect">
            <a:avLst/>
          </a:prstGeom>
          <a:noFill/>
          <a:ln/>
        </p:spPr>
        <p:txBody>
          <a:bodyPr wrap="none" lIns="0" tIns="0" rIns="0" bIns="0" rtlCol="0" anchor="t"/>
          <a:lstStyle/>
          <a:p>
            <a:pPr algn="ctr" indent="0" marL="0">
              <a:lnSpc>
                <a:spcPts val="2550"/>
              </a:lnSpc>
              <a:buNone/>
            </a:pPr>
            <a:r>
              <a:rPr lang="en-US" sz="2050" b="1" dirty="0">
                <a:solidFill>
                  <a:srgbClr val="2A2742"/>
                </a:solidFill>
                <a:latin typeface="Outfit Extra Bold" pitchFamily="34" charset="0"/>
                <a:ea typeface="Outfit Extra Bold" pitchFamily="34" charset="-122"/>
                <a:cs typeface="Outfit Extra Bold" pitchFamily="34" charset="-120"/>
              </a:rPr>
              <a:t>Experiment</a:t>
            </a:r>
            <a:endParaRPr lang="en-US" sz="2050" dirty="0"/>
          </a:p>
        </p:txBody>
      </p:sp>
      <p:sp>
        <p:nvSpPr>
          <p:cNvPr id="9" name="Text 6"/>
          <p:cNvSpPr/>
          <p:nvPr/>
        </p:nvSpPr>
        <p:spPr>
          <a:xfrm>
            <a:off x="946190" y="4633674"/>
            <a:ext cx="4716661" cy="336352"/>
          </a:xfrm>
          <a:prstGeom prst="rect">
            <a:avLst/>
          </a:prstGeom>
          <a:noFill/>
          <a:ln/>
        </p:spPr>
        <p:txBody>
          <a:bodyPr wrap="none" lIns="0" tIns="0" rIns="0" bIns="0" rtlCol="0" anchor="t"/>
          <a:lstStyle/>
          <a:p>
            <a:pPr algn="ctr" indent="0" marL="0">
              <a:lnSpc>
                <a:spcPts val="2600"/>
              </a:lnSpc>
              <a:buNone/>
            </a:pPr>
            <a:r>
              <a:rPr lang="en-US" sz="1650" dirty="0">
                <a:solidFill>
                  <a:srgbClr val="2A2742"/>
                </a:solidFill>
                <a:latin typeface="Arimo" pitchFamily="34" charset="0"/>
                <a:ea typeface="Arimo" pitchFamily="34" charset="-122"/>
                <a:cs typeface="Arimo" pitchFamily="34" charset="-120"/>
              </a:rPr>
              <a:t>Install and customize different themes.</a:t>
            </a:r>
            <a:endParaRPr lang="en-US" sz="1650" dirty="0"/>
          </a:p>
        </p:txBody>
      </p:sp>
      <p:sp>
        <p:nvSpPr>
          <p:cNvPr id="10" name="Shape 7"/>
          <p:cNvSpPr/>
          <p:nvPr/>
        </p:nvSpPr>
        <p:spPr>
          <a:xfrm>
            <a:off x="5966698" y="5916156"/>
            <a:ext cx="22860" cy="735925"/>
          </a:xfrm>
          <a:prstGeom prst="roundRect">
            <a:avLst>
              <a:gd name="adj" fmla="val 386338"/>
            </a:avLst>
          </a:prstGeom>
          <a:solidFill>
            <a:srgbClr val="BDB8DF"/>
          </a:solidFill>
          <a:ln/>
        </p:spPr>
      </p:sp>
      <p:sp>
        <p:nvSpPr>
          <p:cNvPr id="11" name="Shape 8"/>
          <p:cNvSpPr/>
          <p:nvPr/>
        </p:nvSpPr>
        <p:spPr>
          <a:xfrm>
            <a:off x="5741670" y="5679698"/>
            <a:ext cx="473035" cy="473035"/>
          </a:xfrm>
          <a:prstGeom prst="roundRect">
            <a:avLst>
              <a:gd name="adj" fmla="val 18670"/>
            </a:avLst>
          </a:prstGeom>
          <a:solidFill>
            <a:srgbClr val="E9E6FA"/>
          </a:solidFill>
          <a:ln w="7620">
            <a:solidFill>
              <a:srgbClr val="BDB8DF"/>
            </a:solidFill>
            <a:prstDash val="solid"/>
          </a:ln>
        </p:spPr>
      </p:sp>
      <p:sp>
        <p:nvSpPr>
          <p:cNvPr id="12" name="Text 9"/>
          <p:cNvSpPr/>
          <p:nvPr/>
        </p:nvSpPr>
        <p:spPr>
          <a:xfrm>
            <a:off x="5887283" y="5758517"/>
            <a:ext cx="181689" cy="315397"/>
          </a:xfrm>
          <a:prstGeom prst="rect">
            <a:avLst/>
          </a:prstGeom>
          <a:noFill/>
          <a:ln/>
        </p:spPr>
        <p:txBody>
          <a:bodyPr wrap="none" lIns="0" tIns="0" rIns="0" bIns="0" rtlCol="0" anchor="t"/>
          <a:lstStyle/>
          <a:p>
            <a:pPr algn="ctr" indent="0" marL="0">
              <a:lnSpc>
                <a:spcPts val="2450"/>
              </a:lnSpc>
              <a:buNone/>
            </a:pPr>
            <a:r>
              <a:rPr lang="en-US" sz="2450" b="1" dirty="0">
                <a:solidFill>
                  <a:srgbClr val="2A2742"/>
                </a:solidFill>
                <a:latin typeface="Outfit Extra Bold" pitchFamily="34" charset="0"/>
                <a:ea typeface="Outfit Extra Bold" pitchFamily="34" charset="-122"/>
                <a:cs typeface="Outfit Extra Bold" pitchFamily="34" charset="-120"/>
              </a:rPr>
              <a:t>2</a:t>
            </a:r>
            <a:endParaRPr lang="en-US" sz="2450" dirty="0"/>
          </a:p>
        </p:txBody>
      </p:sp>
      <p:sp>
        <p:nvSpPr>
          <p:cNvPr id="13" name="Text 10"/>
          <p:cNvSpPr/>
          <p:nvPr/>
        </p:nvSpPr>
        <p:spPr>
          <a:xfrm>
            <a:off x="4664035" y="6862405"/>
            <a:ext cx="2628424" cy="328613"/>
          </a:xfrm>
          <a:prstGeom prst="rect">
            <a:avLst/>
          </a:prstGeom>
          <a:noFill/>
          <a:ln/>
        </p:spPr>
        <p:txBody>
          <a:bodyPr wrap="none" lIns="0" tIns="0" rIns="0" bIns="0" rtlCol="0" anchor="t"/>
          <a:lstStyle/>
          <a:p>
            <a:pPr algn="ctr" indent="0" marL="0">
              <a:lnSpc>
                <a:spcPts val="2550"/>
              </a:lnSpc>
              <a:buNone/>
            </a:pPr>
            <a:r>
              <a:rPr lang="en-US" sz="2050" b="1" dirty="0">
                <a:solidFill>
                  <a:srgbClr val="2A2742"/>
                </a:solidFill>
                <a:latin typeface="Outfit Extra Bold" pitchFamily="34" charset="0"/>
                <a:ea typeface="Outfit Extra Bold" pitchFamily="34" charset="-122"/>
                <a:cs typeface="Outfit Extra Bold" pitchFamily="34" charset="-120"/>
              </a:rPr>
              <a:t>Explore</a:t>
            </a:r>
            <a:endParaRPr lang="en-US" sz="2050" dirty="0"/>
          </a:p>
        </p:txBody>
      </p:sp>
      <p:sp>
        <p:nvSpPr>
          <p:cNvPr id="14" name="Text 11"/>
          <p:cNvSpPr/>
          <p:nvPr/>
        </p:nvSpPr>
        <p:spPr>
          <a:xfrm>
            <a:off x="3619857" y="7317105"/>
            <a:ext cx="4716780" cy="336352"/>
          </a:xfrm>
          <a:prstGeom prst="rect">
            <a:avLst/>
          </a:prstGeom>
          <a:noFill/>
          <a:ln/>
        </p:spPr>
        <p:txBody>
          <a:bodyPr wrap="none" lIns="0" tIns="0" rIns="0" bIns="0" rtlCol="0" anchor="t"/>
          <a:lstStyle/>
          <a:p>
            <a:pPr algn="ctr" indent="0" marL="0">
              <a:lnSpc>
                <a:spcPts val="2600"/>
              </a:lnSpc>
              <a:buNone/>
            </a:pPr>
            <a:r>
              <a:rPr lang="en-US" sz="1650" dirty="0">
                <a:solidFill>
                  <a:srgbClr val="2A2742"/>
                </a:solidFill>
                <a:latin typeface="Arimo" pitchFamily="34" charset="0"/>
                <a:ea typeface="Arimo" pitchFamily="34" charset="-122"/>
                <a:cs typeface="Arimo" pitchFamily="34" charset="-120"/>
              </a:rPr>
              <a:t>Visit the WordPress support forums.</a:t>
            </a:r>
            <a:endParaRPr lang="en-US" sz="1650" dirty="0"/>
          </a:p>
        </p:txBody>
      </p:sp>
      <p:sp>
        <p:nvSpPr>
          <p:cNvPr id="15" name="Shape 12"/>
          <p:cNvSpPr/>
          <p:nvPr/>
        </p:nvSpPr>
        <p:spPr>
          <a:xfrm>
            <a:off x="8640485" y="5180350"/>
            <a:ext cx="22860" cy="735925"/>
          </a:xfrm>
          <a:prstGeom prst="roundRect">
            <a:avLst>
              <a:gd name="adj" fmla="val 386338"/>
            </a:avLst>
          </a:prstGeom>
          <a:solidFill>
            <a:srgbClr val="BDB8DF"/>
          </a:solidFill>
          <a:ln/>
        </p:spPr>
      </p:sp>
      <p:sp>
        <p:nvSpPr>
          <p:cNvPr id="16" name="Shape 13"/>
          <p:cNvSpPr/>
          <p:nvPr/>
        </p:nvSpPr>
        <p:spPr>
          <a:xfrm>
            <a:off x="8415457" y="5679698"/>
            <a:ext cx="473035" cy="473035"/>
          </a:xfrm>
          <a:prstGeom prst="roundRect">
            <a:avLst>
              <a:gd name="adj" fmla="val 18670"/>
            </a:avLst>
          </a:prstGeom>
          <a:solidFill>
            <a:srgbClr val="E9E6FA"/>
          </a:solidFill>
          <a:ln w="7620">
            <a:solidFill>
              <a:srgbClr val="BDB8DF"/>
            </a:solidFill>
            <a:prstDash val="solid"/>
          </a:ln>
        </p:spPr>
      </p:sp>
      <p:sp>
        <p:nvSpPr>
          <p:cNvPr id="17" name="Text 14"/>
          <p:cNvSpPr/>
          <p:nvPr/>
        </p:nvSpPr>
        <p:spPr>
          <a:xfrm>
            <a:off x="8562261" y="5758517"/>
            <a:ext cx="179427" cy="315397"/>
          </a:xfrm>
          <a:prstGeom prst="rect">
            <a:avLst/>
          </a:prstGeom>
          <a:noFill/>
          <a:ln/>
        </p:spPr>
        <p:txBody>
          <a:bodyPr wrap="none" lIns="0" tIns="0" rIns="0" bIns="0" rtlCol="0" anchor="t"/>
          <a:lstStyle/>
          <a:p>
            <a:pPr algn="ctr" indent="0" marL="0">
              <a:lnSpc>
                <a:spcPts val="2450"/>
              </a:lnSpc>
              <a:buNone/>
            </a:pPr>
            <a:r>
              <a:rPr lang="en-US" sz="2450" b="1" dirty="0">
                <a:solidFill>
                  <a:srgbClr val="2A2742"/>
                </a:solidFill>
                <a:latin typeface="Outfit Extra Bold" pitchFamily="34" charset="0"/>
                <a:ea typeface="Outfit Extra Bold" pitchFamily="34" charset="-122"/>
                <a:cs typeface="Outfit Extra Bold" pitchFamily="34" charset="-120"/>
              </a:rPr>
              <a:t>3</a:t>
            </a:r>
            <a:endParaRPr lang="en-US" sz="2450" dirty="0"/>
          </a:p>
        </p:txBody>
      </p:sp>
      <p:sp>
        <p:nvSpPr>
          <p:cNvPr id="18" name="Text 15"/>
          <p:cNvSpPr/>
          <p:nvPr/>
        </p:nvSpPr>
        <p:spPr>
          <a:xfrm>
            <a:off x="7337822" y="4178975"/>
            <a:ext cx="2628424" cy="328613"/>
          </a:xfrm>
          <a:prstGeom prst="rect">
            <a:avLst/>
          </a:prstGeom>
          <a:noFill/>
          <a:ln/>
        </p:spPr>
        <p:txBody>
          <a:bodyPr wrap="none" lIns="0" tIns="0" rIns="0" bIns="0" rtlCol="0" anchor="t"/>
          <a:lstStyle/>
          <a:p>
            <a:pPr algn="ctr" indent="0" marL="0">
              <a:lnSpc>
                <a:spcPts val="2550"/>
              </a:lnSpc>
              <a:buNone/>
            </a:pPr>
            <a:r>
              <a:rPr lang="en-US" sz="2050" b="1" dirty="0">
                <a:solidFill>
                  <a:srgbClr val="2A2742"/>
                </a:solidFill>
                <a:latin typeface="Outfit Extra Bold" pitchFamily="34" charset="0"/>
                <a:ea typeface="Outfit Extra Bold" pitchFamily="34" charset="-122"/>
                <a:cs typeface="Outfit Extra Bold" pitchFamily="34" charset="-120"/>
              </a:rPr>
              <a:t>Learn</a:t>
            </a:r>
            <a:endParaRPr lang="en-US" sz="2050" dirty="0"/>
          </a:p>
        </p:txBody>
      </p:sp>
      <p:sp>
        <p:nvSpPr>
          <p:cNvPr id="19" name="Text 16"/>
          <p:cNvSpPr/>
          <p:nvPr/>
        </p:nvSpPr>
        <p:spPr>
          <a:xfrm>
            <a:off x="6293644" y="4633674"/>
            <a:ext cx="4716780" cy="336352"/>
          </a:xfrm>
          <a:prstGeom prst="rect">
            <a:avLst/>
          </a:prstGeom>
          <a:noFill/>
          <a:ln/>
        </p:spPr>
        <p:txBody>
          <a:bodyPr wrap="none" lIns="0" tIns="0" rIns="0" bIns="0" rtlCol="0" anchor="t"/>
          <a:lstStyle/>
          <a:p>
            <a:pPr algn="ctr" indent="0" marL="0">
              <a:lnSpc>
                <a:spcPts val="2600"/>
              </a:lnSpc>
              <a:buNone/>
            </a:pPr>
            <a:r>
              <a:rPr lang="en-US" sz="1650" dirty="0">
                <a:solidFill>
                  <a:srgbClr val="2A2742"/>
                </a:solidFill>
                <a:latin typeface="Arimo" pitchFamily="34" charset="0"/>
                <a:ea typeface="Arimo" pitchFamily="34" charset="-122"/>
                <a:cs typeface="Arimo" pitchFamily="34" charset="-120"/>
              </a:rPr>
              <a:t>Consult online tutorials and documentation.</a:t>
            </a:r>
            <a:endParaRPr lang="en-US" sz="1650" dirty="0"/>
          </a:p>
        </p:txBody>
      </p:sp>
      <p:sp>
        <p:nvSpPr>
          <p:cNvPr id="20" name="Shape 17"/>
          <p:cNvSpPr/>
          <p:nvPr/>
        </p:nvSpPr>
        <p:spPr>
          <a:xfrm>
            <a:off x="11314271" y="5916156"/>
            <a:ext cx="22860" cy="735925"/>
          </a:xfrm>
          <a:prstGeom prst="roundRect">
            <a:avLst>
              <a:gd name="adj" fmla="val 386338"/>
            </a:avLst>
          </a:prstGeom>
          <a:solidFill>
            <a:srgbClr val="BDB8DF"/>
          </a:solidFill>
          <a:ln/>
        </p:spPr>
      </p:sp>
      <p:sp>
        <p:nvSpPr>
          <p:cNvPr id="21" name="Shape 18"/>
          <p:cNvSpPr/>
          <p:nvPr/>
        </p:nvSpPr>
        <p:spPr>
          <a:xfrm>
            <a:off x="11089243" y="5679698"/>
            <a:ext cx="473035" cy="473035"/>
          </a:xfrm>
          <a:prstGeom prst="roundRect">
            <a:avLst>
              <a:gd name="adj" fmla="val 18670"/>
            </a:avLst>
          </a:prstGeom>
          <a:solidFill>
            <a:srgbClr val="E9E6FA"/>
          </a:solidFill>
          <a:ln w="7620">
            <a:solidFill>
              <a:srgbClr val="BDB8DF"/>
            </a:solidFill>
            <a:prstDash val="solid"/>
          </a:ln>
        </p:spPr>
      </p:sp>
      <p:sp>
        <p:nvSpPr>
          <p:cNvPr id="22" name="Text 19"/>
          <p:cNvSpPr/>
          <p:nvPr/>
        </p:nvSpPr>
        <p:spPr>
          <a:xfrm>
            <a:off x="11229023" y="5758517"/>
            <a:ext cx="193358" cy="315397"/>
          </a:xfrm>
          <a:prstGeom prst="rect">
            <a:avLst/>
          </a:prstGeom>
          <a:noFill/>
          <a:ln/>
        </p:spPr>
        <p:txBody>
          <a:bodyPr wrap="none" lIns="0" tIns="0" rIns="0" bIns="0" rtlCol="0" anchor="t"/>
          <a:lstStyle/>
          <a:p>
            <a:pPr algn="ctr" indent="0" marL="0">
              <a:lnSpc>
                <a:spcPts val="2450"/>
              </a:lnSpc>
              <a:buNone/>
            </a:pPr>
            <a:r>
              <a:rPr lang="en-US" sz="2450" b="1" dirty="0">
                <a:solidFill>
                  <a:srgbClr val="2A2742"/>
                </a:solidFill>
                <a:latin typeface="Outfit Extra Bold" pitchFamily="34" charset="0"/>
                <a:ea typeface="Outfit Extra Bold" pitchFamily="34" charset="-122"/>
                <a:cs typeface="Outfit Extra Bold" pitchFamily="34" charset="-120"/>
              </a:rPr>
              <a:t>4</a:t>
            </a:r>
            <a:endParaRPr lang="en-US" sz="2450" dirty="0"/>
          </a:p>
        </p:txBody>
      </p:sp>
      <p:sp>
        <p:nvSpPr>
          <p:cNvPr id="23" name="Text 20"/>
          <p:cNvSpPr/>
          <p:nvPr/>
        </p:nvSpPr>
        <p:spPr>
          <a:xfrm>
            <a:off x="10011608" y="6862405"/>
            <a:ext cx="2628424" cy="328613"/>
          </a:xfrm>
          <a:prstGeom prst="rect">
            <a:avLst/>
          </a:prstGeom>
          <a:noFill/>
          <a:ln/>
        </p:spPr>
        <p:txBody>
          <a:bodyPr wrap="none" lIns="0" tIns="0" rIns="0" bIns="0" rtlCol="0" anchor="t"/>
          <a:lstStyle/>
          <a:p>
            <a:pPr algn="ctr" indent="0" marL="0">
              <a:lnSpc>
                <a:spcPts val="2550"/>
              </a:lnSpc>
              <a:buNone/>
            </a:pPr>
            <a:r>
              <a:rPr lang="en-US" sz="2050" b="1" dirty="0">
                <a:solidFill>
                  <a:srgbClr val="2A2742"/>
                </a:solidFill>
                <a:latin typeface="Outfit Extra Bold" pitchFamily="34" charset="0"/>
                <a:ea typeface="Outfit Extra Bold" pitchFamily="34" charset="-122"/>
                <a:cs typeface="Outfit Extra Bold" pitchFamily="34" charset="-120"/>
              </a:rPr>
              <a:t>Create</a:t>
            </a:r>
            <a:endParaRPr lang="en-US" sz="2050" dirty="0"/>
          </a:p>
        </p:txBody>
      </p:sp>
      <p:sp>
        <p:nvSpPr>
          <p:cNvPr id="24" name="Text 21"/>
          <p:cNvSpPr/>
          <p:nvPr/>
        </p:nvSpPr>
        <p:spPr>
          <a:xfrm>
            <a:off x="8967430" y="7317105"/>
            <a:ext cx="4716780" cy="336352"/>
          </a:xfrm>
          <a:prstGeom prst="rect">
            <a:avLst/>
          </a:prstGeom>
          <a:noFill/>
          <a:ln/>
        </p:spPr>
        <p:txBody>
          <a:bodyPr wrap="none" lIns="0" tIns="0" rIns="0" bIns="0" rtlCol="0" anchor="t"/>
          <a:lstStyle/>
          <a:p>
            <a:pPr algn="ctr" indent="0" marL="0">
              <a:lnSpc>
                <a:spcPts val="2600"/>
              </a:lnSpc>
              <a:buNone/>
            </a:pPr>
            <a:r>
              <a:rPr lang="en-US" sz="1650" dirty="0">
                <a:solidFill>
                  <a:srgbClr val="2A2742"/>
                </a:solidFill>
                <a:latin typeface="Arimo" pitchFamily="34" charset="0"/>
                <a:ea typeface="Arimo" pitchFamily="34" charset="-122"/>
                <a:cs typeface="Arimo" pitchFamily="34" charset="-120"/>
              </a:rPr>
              <a:t>Build your unique website!</a:t>
            </a: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2025-02-19T05:57:31Z</dcterms:created>
  <dcterms:modified xsi:type="dcterms:W3CDTF">2025-02-19T05:57:31Z</dcterms:modified>
</cp:coreProperties>
</file>